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12192000"/>
  <p:notesSz cx="6858000" cy="121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gKFdZgZ8C/0fVshwXLGicq2zb2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9" name="Google Shape;19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3" name="Google Shape;243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4" name="Google Shape;244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59" name="Google Shape;259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7" name="Google Shape;287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19" name="Google Shape;319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" name="Google Shape;2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" name="Google Shape;2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7" name="Google Shape;4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9" name="Google Shape;8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2.png"/><Relationship Id="rId5" Type="http://schemas.openxmlformats.org/officeDocument/2006/relationships/image" Target="../media/image7.png"/><Relationship Id="rId6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2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3.png"/><Relationship Id="rId5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Relationship Id="rId4" Type="http://schemas.openxmlformats.org/officeDocument/2006/relationships/image" Target="../media/image6.png"/><Relationship Id="rId5" Type="http://schemas.openxmlformats.org/officeDocument/2006/relationships/image" Target="../media/image15.png"/><Relationship Id="rId6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Relationship Id="rId4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8.png"/><Relationship Id="rId4" Type="http://schemas.openxmlformats.org/officeDocument/2006/relationships/image" Target="../media/image12.png"/><Relationship Id="rId5" Type="http://schemas.openxmlformats.org/officeDocument/2006/relationships/image" Target="../media/image16.png"/><Relationship Id="rId6" Type="http://schemas.openxmlformats.org/officeDocument/2006/relationships/image" Target="../media/image13.png"/><Relationship Id="rId7" Type="http://schemas.openxmlformats.org/officeDocument/2006/relationships/image" Target="../media/image19.png"/><Relationship Id="rId8" Type="http://schemas.openxmlformats.org/officeDocument/2006/relationships/image" Target="../media/image2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419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/>
          <p:nvPr/>
        </p:nvSpPr>
        <p:spPr>
          <a:xfrm>
            <a:off x="548640" y="2194560"/>
            <a:ext cx="109728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9600"/>
              <a:buFont typeface="Georgia"/>
              <a:buNone/>
            </a:pPr>
            <a:r>
              <a:rPr b="0" i="1" lang="en-US" sz="9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Icons &amp; Symbols</a:t>
            </a:r>
            <a:endParaRPr b="0" i="0" sz="9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1"/>
          <p:cNvSpPr/>
          <p:nvPr/>
        </p:nvSpPr>
        <p:spPr>
          <a:xfrm>
            <a:off x="548640" y="37033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2000"/>
              <a:buFont typeface="Calibri"/>
              <a:buNone/>
            </a:pPr>
            <a:r>
              <a:rPr b="0" i="0" lang="en-US" sz="20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Where to get them, how to use them, why they matter.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"/>
          <p:cNvSpPr/>
          <p:nvPr/>
        </p:nvSpPr>
        <p:spPr>
          <a:xfrm>
            <a:off x="548640" y="4572000"/>
            <a:ext cx="731520" cy="4572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1"/>
          <p:cNvSpPr/>
          <p:nvPr/>
        </p:nvSpPr>
        <p:spPr>
          <a:xfrm>
            <a:off x="548640" y="4754880"/>
            <a:ext cx="7315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EQC Institute  ·  Tim Daly  ·  Lesson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0" name="Google Shape;2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41280" y="548640"/>
            <a:ext cx="64008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1" name="Google Shape;2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064240" y="548640"/>
            <a:ext cx="64008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2" name="Google Shape;22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0241280" y="1371600"/>
            <a:ext cx="64008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preencoded.png" id="23" name="Google Shape;23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064240" y="137160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"/>
          <p:cNvSpPr/>
          <p:nvPr/>
        </p:nvSpPr>
        <p:spPr>
          <a:xfrm>
            <a:off x="10972800" y="6035040"/>
            <a:ext cx="914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400"/>
              <a:buFont typeface="Georgia"/>
              <a:buNone/>
            </a:pPr>
            <a:r>
              <a:rPr b="0" i="1" lang="en-US" sz="14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3600"/>
              <a:buFont typeface="Georgia"/>
              <a:buNone/>
            </a:pPr>
            <a:r>
              <a:rPr b="0" i="1" lang="en-US" sz="3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How to actually use icons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0"/>
          <p:cNvSpPr/>
          <p:nvPr/>
        </p:nvSpPr>
        <p:spPr>
          <a:xfrm>
            <a:off x="548640" y="11887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Pick the format that matches your project.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0"/>
          <p:cNvSpPr/>
          <p:nvPr/>
        </p:nvSpPr>
        <p:spPr>
          <a:xfrm>
            <a:off x="548640" y="2103120"/>
            <a:ext cx="2697480" cy="402336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10"/>
          <p:cNvSpPr/>
          <p:nvPr/>
        </p:nvSpPr>
        <p:spPr>
          <a:xfrm>
            <a:off x="548640" y="2103120"/>
            <a:ext cx="2697480" cy="64008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0"/>
          <p:cNvSpPr/>
          <p:nvPr/>
        </p:nvSpPr>
        <p:spPr>
          <a:xfrm>
            <a:off x="731520" y="2194560"/>
            <a:ext cx="23774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SVG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10"/>
          <p:cNvSpPr/>
          <p:nvPr/>
        </p:nvSpPr>
        <p:spPr>
          <a:xfrm>
            <a:off x="731520" y="28803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Best for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10"/>
          <p:cNvSpPr/>
          <p:nvPr/>
        </p:nvSpPr>
        <p:spPr>
          <a:xfrm>
            <a:off x="731520" y="3154680"/>
            <a:ext cx="23774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Web, anywhere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10"/>
          <p:cNvSpPr/>
          <p:nvPr/>
        </p:nvSpPr>
        <p:spPr>
          <a:xfrm>
            <a:off x="731520" y="365760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Pros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0"/>
          <p:cNvSpPr/>
          <p:nvPr/>
        </p:nvSpPr>
        <p:spPr>
          <a:xfrm>
            <a:off x="731520" y="3931920"/>
            <a:ext cx="23774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Sharp at any size, small file, CSS-styleable, accessible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0"/>
          <p:cNvSpPr/>
          <p:nvPr/>
        </p:nvSpPr>
        <p:spPr>
          <a:xfrm>
            <a:off x="731520" y="49377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Cons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0"/>
          <p:cNvSpPr/>
          <p:nvPr/>
        </p:nvSpPr>
        <p:spPr>
          <a:xfrm>
            <a:off x="731520" y="5212080"/>
            <a:ext cx="23774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Slightly more setup than a font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0"/>
          <p:cNvSpPr/>
          <p:nvPr/>
        </p:nvSpPr>
        <p:spPr>
          <a:xfrm>
            <a:off x="3429000" y="2103120"/>
            <a:ext cx="2697480" cy="402336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0"/>
          <p:cNvSpPr/>
          <p:nvPr/>
        </p:nvSpPr>
        <p:spPr>
          <a:xfrm>
            <a:off x="3429000" y="2103120"/>
            <a:ext cx="2697480" cy="640080"/>
          </a:xfrm>
          <a:prstGeom prst="rect">
            <a:avLst/>
          </a:prstGeom>
          <a:solidFill>
            <a:srgbClr val="2F9EA0"/>
          </a:solidFill>
          <a:ln cap="flat" cmpd="sng" w="12700">
            <a:solidFill>
              <a:srgbClr val="2F9E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10"/>
          <p:cNvSpPr/>
          <p:nvPr/>
        </p:nvSpPr>
        <p:spPr>
          <a:xfrm>
            <a:off x="3611880" y="2194560"/>
            <a:ext cx="23774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Icon Font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10"/>
          <p:cNvSpPr/>
          <p:nvPr/>
        </p:nvSpPr>
        <p:spPr>
          <a:xfrm>
            <a:off x="3611880" y="28803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Best for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10"/>
          <p:cNvSpPr/>
          <p:nvPr/>
        </p:nvSpPr>
        <p:spPr>
          <a:xfrm>
            <a:off x="3611880" y="3154680"/>
            <a:ext cx="23774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Quick web projects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0"/>
          <p:cNvSpPr/>
          <p:nvPr/>
        </p:nvSpPr>
        <p:spPr>
          <a:xfrm>
            <a:off x="3611880" y="365760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Pros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0"/>
          <p:cNvSpPr/>
          <p:nvPr/>
        </p:nvSpPr>
        <p:spPr>
          <a:xfrm>
            <a:off x="3611880" y="3931920"/>
            <a:ext cx="23774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One stylesheet, easy to scale, simple &lt;i&gt; tag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0"/>
          <p:cNvSpPr/>
          <p:nvPr/>
        </p:nvSpPr>
        <p:spPr>
          <a:xfrm>
            <a:off x="3611880" y="49377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Cons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0"/>
          <p:cNvSpPr/>
          <p:nvPr/>
        </p:nvSpPr>
        <p:spPr>
          <a:xfrm>
            <a:off x="3611880" y="5212080"/>
            <a:ext cx="23774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Single colour only, screen readers need labels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0"/>
          <p:cNvSpPr/>
          <p:nvPr/>
        </p:nvSpPr>
        <p:spPr>
          <a:xfrm>
            <a:off x="6309360" y="2103120"/>
            <a:ext cx="2697480" cy="402336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10"/>
          <p:cNvSpPr/>
          <p:nvPr/>
        </p:nvSpPr>
        <p:spPr>
          <a:xfrm>
            <a:off x="6309360" y="2103120"/>
            <a:ext cx="2697480" cy="640080"/>
          </a:xfrm>
          <a:prstGeom prst="rect">
            <a:avLst/>
          </a:prstGeom>
          <a:solidFill>
            <a:srgbClr val="6B6B6B"/>
          </a:solidFill>
          <a:ln cap="flat" cmpd="sng" w="12700">
            <a:solidFill>
              <a:srgbClr val="6B6B6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0"/>
          <p:cNvSpPr/>
          <p:nvPr/>
        </p:nvSpPr>
        <p:spPr>
          <a:xfrm>
            <a:off x="6492240" y="2194560"/>
            <a:ext cx="23774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PNG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0"/>
          <p:cNvSpPr/>
          <p:nvPr/>
        </p:nvSpPr>
        <p:spPr>
          <a:xfrm>
            <a:off x="6492240" y="28803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Best for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>
            <a:off x="6492240" y="3154680"/>
            <a:ext cx="23774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Print, email, legacy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6492240" y="365760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Pros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/>
          <p:nvPr/>
        </p:nvSpPr>
        <p:spPr>
          <a:xfrm>
            <a:off x="6492240" y="3931920"/>
            <a:ext cx="23774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Works everywhere, no rendering quirks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0"/>
          <p:cNvSpPr/>
          <p:nvPr/>
        </p:nvSpPr>
        <p:spPr>
          <a:xfrm>
            <a:off x="6492240" y="49377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Cons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6492240" y="5212080"/>
            <a:ext cx="23774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Fixed size, fixed colour, larger file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0"/>
          <p:cNvSpPr/>
          <p:nvPr/>
        </p:nvSpPr>
        <p:spPr>
          <a:xfrm>
            <a:off x="9189720" y="2103120"/>
            <a:ext cx="2697480" cy="402336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0"/>
          <p:cNvSpPr/>
          <p:nvPr/>
        </p:nvSpPr>
        <p:spPr>
          <a:xfrm>
            <a:off x="9189720" y="2103120"/>
            <a:ext cx="2697480" cy="640080"/>
          </a:xfrm>
          <a:prstGeom prst="rect">
            <a:avLst/>
          </a:prstGeom>
          <a:solidFill>
            <a:srgbClr val="7C3AED"/>
          </a:solidFill>
          <a:ln cap="flat" cmpd="sng" w="12700">
            <a:solidFill>
              <a:srgbClr val="7C3A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10"/>
          <p:cNvSpPr/>
          <p:nvPr/>
        </p:nvSpPr>
        <p:spPr>
          <a:xfrm>
            <a:off x="9372600" y="2194560"/>
            <a:ext cx="237744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Lottie / JSON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10"/>
          <p:cNvSpPr/>
          <p:nvPr/>
        </p:nvSpPr>
        <p:spPr>
          <a:xfrm>
            <a:off x="9372600" y="28803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Best for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0"/>
          <p:cNvSpPr/>
          <p:nvPr/>
        </p:nvSpPr>
        <p:spPr>
          <a:xfrm>
            <a:off x="9372600" y="3154680"/>
            <a:ext cx="23774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1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Animated states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10"/>
          <p:cNvSpPr/>
          <p:nvPr/>
        </p:nvSpPr>
        <p:spPr>
          <a:xfrm>
            <a:off x="9372600" y="365760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Pros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0"/>
          <p:cNvSpPr/>
          <p:nvPr/>
        </p:nvSpPr>
        <p:spPr>
          <a:xfrm>
            <a:off x="9372600" y="3931920"/>
            <a:ext cx="23774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Animated, scalable, interactive triggers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0"/>
          <p:cNvSpPr/>
          <p:nvPr/>
        </p:nvSpPr>
        <p:spPr>
          <a:xfrm>
            <a:off x="9372600" y="4937760"/>
            <a:ext cx="237744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Cons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9372600" y="5212080"/>
            <a:ext cx="23774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Heavier, needs JS runtime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10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10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4000"/>
              <a:buFont typeface="Georgia"/>
              <a:buNone/>
            </a:pPr>
            <a:r>
              <a:rPr b="0" i="1" lang="en-US" sz="4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Do this. Not that.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1"/>
          <p:cNvSpPr/>
          <p:nvPr/>
        </p:nvSpPr>
        <p:spPr>
          <a:xfrm>
            <a:off x="548640" y="11887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Practical rules from working designers.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1"/>
          <p:cNvSpPr/>
          <p:nvPr/>
        </p:nvSpPr>
        <p:spPr>
          <a:xfrm>
            <a:off x="548640" y="2011680"/>
            <a:ext cx="5486400" cy="4206240"/>
          </a:xfrm>
          <a:prstGeom prst="rect">
            <a:avLst/>
          </a:prstGeom>
          <a:solidFill>
            <a:srgbClr val="EAE5DC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49" name="Google Shape;249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77240" y="219456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11"/>
          <p:cNvSpPr/>
          <p:nvPr/>
        </p:nvSpPr>
        <p:spPr>
          <a:xfrm>
            <a:off x="1371600" y="219456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Do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1"/>
          <p:cNvSpPr/>
          <p:nvPr/>
        </p:nvSpPr>
        <p:spPr>
          <a:xfrm>
            <a:off x="777240" y="2834640"/>
            <a:ext cx="50292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Stick to one icon library per project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Match stroke weights and corner styles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Pair icons with text labels when meaning isn't obvious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Use SVG for web — it's sharp, light, and styleable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Keep size consistent within UI groups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Add aria-labels for accessibility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1"/>
          <p:cNvSpPr/>
          <p:nvPr/>
        </p:nvSpPr>
        <p:spPr>
          <a:xfrm>
            <a:off x="6309360" y="2011680"/>
            <a:ext cx="5486400" cy="4206240"/>
          </a:xfrm>
          <a:prstGeom prst="rect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53" name="Google Shape;253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37960" y="219456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1"/>
          <p:cNvSpPr/>
          <p:nvPr/>
        </p:nvSpPr>
        <p:spPr>
          <a:xfrm>
            <a:off x="7132320" y="2194560"/>
            <a:ext cx="3657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Don't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1"/>
          <p:cNvSpPr/>
          <p:nvPr/>
        </p:nvSpPr>
        <p:spPr>
          <a:xfrm>
            <a:off x="6537960" y="2834640"/>
            <a:ext cx="50292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Mix outlined and filled icons randomly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Frankenstein 4 different icon libraries together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Use icons users won't recognise without explanation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Animate every single icon — quickest way to ruin a UI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Forget licensing — read the terms, esp. on free sites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Stretch or distort icons to fit a layout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1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11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2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3200"/>
              <a:buFont typeface="Georgia"/>
              <a:buNone/>
            </a:pPr>
            <a:r>
              <a:rPr b="0" i="1" lang="en-US" sz="3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Licensing — the boring slide that saves your job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2"/>
          <p:cNvSpPr/>
          <p:nvPr/>
        </p:nvSpPr>
        <p:spPr>
          <a:xfrm>
            <a:off x="548640" y="11887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Free doesn't always mean free. Read the licence before shipping client work.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2"/>
          <p:cNvSpPr/>
          <p:nvPr/>
        </p:nvSpPr>
        <p:spPr>
          <a:xfrm>
            <a:off x="548640" y="2194560"/>
            <a:ext cx="11064240" cy="914400"/>
          </a:xfrm>
          <a:prstGeom prst="rect">
            <a:avLst/>
          </a:prstGeom>
          <a:solidFill>
            <a:srgbClr val="FAF7F2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2"/>
          <p:cNvSpPr/>
          <p:nvPr/>
        </p:nvSpPr>
        <p:spPr>
          <a:xfrm>
            <a:off x="548640" y="2194560"/>
            <a:ext cx="73152" cy="91440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2"/>
          <p:cNvSpPr/>
          <p:nvPr/>
        </p:nvSpPr>
        <p:spPr>
          <a:xfrm>
            <a:off x="777240" y="2304288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MIT / Apache 2.0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2"/>
          <p:cNvSpPr/>
          <p:nvPr/>
        </p:nvSpPr>
        <p:spPr>
          <a:xfrm>
            <a:off x="777240" y="2697480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Lucide, Heroicons, Tabler, Bootstrap Icons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2"/>
          <p:cNvSpPr/>
          <p:nvPr/>
        </p:nvSpPr>
        <p:spPr>
          <a:xfrm>
            <a:off x="3840480" y="242316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Use freely in any project. Commercial OK. No attribution needed.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2"/>
          <p:cNvSpPr/>
          <p:nvPr/>
        </p:nvSpPr>
        <p:spPr>
          <a:xfrm>
            <a:off x="548640" y="3200400"/>
            <a:ext cx="11064240" cy="914400"/>
          </a:xfrm>
          <a:prstGeom prst="rect">
            <a:avLst/>
          </a:prstGeom>
          <a:solidFill>
            <a:srgbClr val="FAF7F2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12"/>
          <p:cNvSpPr/>
          <p:nvPr/>
        </p:nvSpPr>
        <p:spPr>
          <a:xfrm>
            <a:off x="548640" y="3200400"/>
            <a:ext cx="73152" cy="91440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12"/>
          <p:cNvSpPr/>
          <p:nvPr/>
        </p:nvSpPr>
        <p:spPr>
          <a:xfrm>
            <a:off x="777240" y="3310128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SIL / OFL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12"/>
          <p:cNvSpPr/>
          <p:nvPr/>
        </p:nvSpPr>
        <p:spPr>
          <a:xfrm>
            <a:off x="777240" y="3703320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Some icon fonts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12"/>
          <p:cNvSpPr/>
          <p:nvPr/>
        </p:nvSpPr>
        <p:spPr>
          <a:xfrm>
            <a:off x="3840480" y="342900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Free for commercial use. Don't sell the font itself.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2"/>
          <p:cNvSpPr/>
          <p:nvPr/>
        </p:nvSpPr>
        <p:spPr>
          <a:xfrm>
            <a:off x="548640" y="4206240"/>
            <a:ext cx="11064240" cy="914400"/>
          </a:xfrm>
          <a:prstGeom prst="rect">
            <a:avLst/>
          </a:prstGeom>
          <a:solidFill>
            <a:srgbClr val="FAF7F2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2"/>
          <p:cNvSpPr/>
          <p:nvPr/>
        </p:nvSpPr>
        <p:spPr>
          <a:xfrm>
            <a:off x="548640" y="4206240"/>
            <a:ext cx="73152" cy="91440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12"/>
          <p:cNvSpPr/>
          <p:nvPr/>
        </p:nvSpPr>
        <p:spPr>
          <a:xfrm>
            <a:off x="777240" y="4315968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CC BY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2"/>
          <p:cNvSpPr/>
          <p:nvPr/>
        </p:nvSpPr>
        <p:spPr>
          <a:xfrm>
            <a:off x="777240" y="4709160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The Noun Project (free tier)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2"/>
          <p:cNvSpPr/>
          <p:nvPr/>
        </p:nvSpPr>
        <p:spPr>
          <a:xfrm>
            <a:off x="3840480" y="443484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Free if you credit the creator. No credit = pay or pick another.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2"/>
          <p:cNvSpPr/>
          <p:nvPr/>
        </p:nvSpPr>
        <p:spPr>
          <a:xfrm>
            <a:off x="548640" y="5212080"/>
            <a:ext cx="11064240" cy="914400"/>
          </a:xfrm>
          <a:prstGeom prst="rect">
            <a:avLst/>
          </a:prstGeom>
          <a:solidFill>
            <a:srgbClr val="FAF7F2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2"/>
          <p:cNvSpPr/>
          <p:nvPr/>
        </p:nvSpPr>
        <p:spPr>
          <a:xfrm>
            <a:off x="548640" y="5212080"/>
            <a:ext cx="73152" cy="91440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2"/>
          <p:cNvSpPr/>
          <p:nvPr/>
        </p:nvSpPr>
        <p:spPr>
          <a:xfrm>
            <a:off x="777240" y="5321808"/>
            <a:ext cx="2743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Custom / Proprietary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2"/>
          <p:cNvSpPr/>
          <p:nvPr/>
        </p:nvSpPr>
        <p:spPr>
          <a:xfrm>
            <a:off x="777240" y="5715000"/>
            <a:ext cx="274320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Font Awesome Pro, Lordicon Pro, SF Symbols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2"/>
          <p:cNvSpPr/>
          <p:nvPr/>
        </p:nvSpPr>
        <p:spPr>
          <a:xfrm>
            <a:off x="3840480" y="5440680"/>
            <a:ext cx="768096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Subscription or platform-specific. Read the terms.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2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12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3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3600"/>
              <a:buFont typeface="Georgia"/>
              <a:buNone/>
            </a:pPr>
            <a:r>
              <a:rPr b="0" i="1" lang="en-US" sz="3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Which library should I pick?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3"/>
          <p:cNvSpPr/>
          <p:nvPr/>
        </p:nvSpPr>
        <p:spPr>
          <a:xfrm>
            <a:off x="548640" y="11887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Quick decision guide.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3"/>
          <p:cNvSpPr/>
          <p:nvPr/>
        </p:nvSpPr>
        <p:spPr>
          <a:xfrm>
            <a:off x="548640" y="2103120"/>
            <a:ext cx="5486400" cy="118872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3"/>
          <p:cNvSpPr/>
          <p:nvPr/>
        </p:nvSpPr>
        <p:spPr>
          <a:xfrm>
            <a:off x="822960" y="2286000"/>
            <a:ext cx="3291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Building a clean modern web app?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3"/>
          <p:cNvSpPr/>
          <p:nvPr/>
        </p:nvSpPr>
        <p:spPr>
          <a:xfrm>
            <a:off x="4206240" y="2331720"/>
            <a:ext cx="1691640" cy="73152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3"/>
          <p:cNvSpPr/>
          <p:nvPr/>
        </p:nvSpPr>
        <p:spPr>
          <a:xfrm>
            <a:off x="4206240" y="2331720"/>
            <a:ext cx="16916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Lucide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3"/>
          <p:cNvSpPr/>
          <p:nvPr/>
        </p:nvSpPr>
        <p:spPr>
          <a:xfrm>
            <a:off x="6217920" y="2103120"/>
            <a:ext cx="5486400" cy="118872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3"/>
          <p:cNvSpPr/>
          <p:nvPr/>
        </p:nvSpPr>
        <p:spPr>
          <a:xfrm>
            <a:off x="6492240" y="2286000"/>
            <a:ext cx="3291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Need brand logos + tons of icons fast?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3"/>
          <p:cNvSpPr/>
          <p:nvPr/>
        </p:nvSpPr>
        <p:spPr>
          <a:xfrm>
            <a:off x="9875520" y="2331720"/>
            <a:ext cx="1691640" cy="731520"/>
          </a:xfrm>
          <a:prstGeom prst="rect">
            <a:avLst/>
          </a:prstGeom>
          <a:solidFill>
            <a:srgbClr val="538DD5"/>
          </a:solidFill>
          <a:ln cap="flat" cmpd="sng" w="12700">
            <a:solidFill>
              <a:srgbClr val="538D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3"/>
          <p:cNvSpPr/>
          <p:nvPr/>
        </p:nvSpPr>
        <p:spPr>
          <a:xfrm>
            <a:off x="9875520" y="2331720"/>
            <a:ext cx="16916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Font Awesome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0" name="Google Shape;300;p13"/>
          <p:cNvSpPr/>
          <p:nvPr/>
        </p:nvSpPr>
        <p:spPr>
          <a:xfrm>
            <a:off x="548640" y="3474720"/>
            <a:ext cx="5486400" cy="118872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3"/>
          <p:cNvSpPr/>
          <p:nvPr/>
        </p:nvSpPr>
        <p:spPr>
          <a:xfrm>
            <a:off x="822960" y="3657600"/>
            <a:ext cx="3291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Already using Tailwind?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13"/>
          <p:cNvSpPr/>
          <p:nvPr/>
        </p:nvSpPr>
        <p:spPr>
          <a:xfrm>
            <a:off x="4206240" y="3703320"/>
            <a:ext cx="1691640" cy="731520"/>
          </a:xfrm>
          <a:prstGeom prst="rect">
            <a:avLst/>
          </a:prstGeom>
          <a:solidFill>
            <a:srgbClr val="2F9EA0"/>
          </a:solidFill>
          <a:ln cap="flat" cmpd="sng" w="12700">
            <a:solidFill>
              <a:srgbClr val="2F9E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13"/>
          <p:cNvSpPr/>
          <p:nvPr/>
        </p:nvSpPr>
        <p:spPr>
          <a:xfrm>
            <a:off x="4206240" y="3703320"/>
            <a:ext cx="16916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Heroicons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3"/>
          <p:cNvSpPr/>
          <p:nvPr/>
        </p:nvSpPr>
        <p:spPr>
          <a:xfrm>
            <a:off x="6217920" y="3474720"/>
            <a:ext cx="5486400" cy="118872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13"/>
          <p:cNvSpPr/>
          <p:nvPr/>
        </p:nvSpPr>
        <p:spPr>
          <a:xfrm>
            <a:off x="6492240" y="3657600"/>
            <a:ext cx="3291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Building for iOS / macOS only?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6" name="Google Shape;306;p13"/>
          <p:cNvSpPr/>
          <p:nvPr/>
        </p:nvSpPr>
        <p:spPr>
          <a:xfrm>
            <a:off x="9875520" y="3703320"/>
            <a:ext cx="1691640" cy="731520"/>
          </a:xfrm>
          <a:prstGeom prst="rect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13"/>
          <p:cNvSpPr/>
          <p:nvPr/>
        </p:nvSpPr>
        <p:spPr>
          <a:xfrm>
            <a:off x="9875520" y="3703320"/>
            <a:ext cx="16916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SF Symbols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8" name="Google Shape;308;p13"/>
          <p:cNvSpPr/>
          <p:nvPr/>
        </p:nvSpPr>
        <p:spPr>
          <a:xfrm>
            <a:off x="548640" y="4846320"/>
            <a:ext cx="5486400" cy="118872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13"/>
          <p:cNvSpPr/>
          <p:nvPr/>
        </p:nvSpPr>
        <p:spPr>
          <a:xfrm>
            <a:off x="822960" y="5029200"/>
            <a:ext cx="3291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Animated icons for a hero section?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3"/>
          <p:cNvSpPr/>
          <p:nvPr/>
        </p:nvSpPr>
        <p:spPr>
          <a:xfrm>
            <a:off x="4206240" y="5074920"/>
            <a:ext cx="1691640" cy="731520"/>
          </a:xfrm>
          <a:prstGeom prst="rect">
            <a:avLst/>
          </a:prstGeom>
          <a:solidFill>
            <a:srgbClr val="7C3AED"/>
          </a:solidFill>
          <a:ln cap="flat" cmpd="sng" w="12700">
            <a:solidFill>
              <a:srgbClr val="7C3A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3"/>
          <p:cNvSpPr/>
          <p:nvPr/>
        </p:nvSpPr>
        <p:spPr>
          <a:xfrm>
            <a:off x="4206240" y="5074920"/>
            <a:ext cx="16916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Lordicon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13"/>
          <p:cNvSpPr/>
          <p:nvPr/>
        </p:nvSpPr>
        <p:spPr>
          <a:xfrm>
            <a:off x="6217920" y="4846320"/>
            <a:ext cx="5486400" cy="118872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13"/>
          <p:cNvSpPr/>
          <p:nvPr/>
        </p:nvSpPr>
        <p:spPr>
          <a:xfrm>
            <a:off x="6492240" y="5029200"/>
            <a:ext cx="329184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Need any icon from anywhere?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3"/>
          <p:cNvSpPr/>
          <p:nvPr/>
        </p:nvSpPr>
        <p:spPr>
          <a:xfrm>
            <a:off x="9875520" y="5074920"/>
            <a:ext cx="1691640" cy="73152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13"/>
          <p:cNvSpPr/>
          <p:nvPr/>
        </p:nvSpPr>
        <p:spPr>
          <a:xfrm>
            <a:off x="9875520" y="5074920"/>
            <a:ext cx="169164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Iconify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13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13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F1419"/>
        </a:solidFill>
      </p:bgPr>
    </p:bg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4"/>
          <p:cNvSpPr/>
          <p:nvPr/>
        </p:nvSpPr>
        <p:spPr>
          <a:xfrm>
            <a:off x="548640" y="548640"/>
            <a:ext cx="109728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4400"/>
              <a:buFont typeface="Georgia"/>
              <a:buNone/>
            </a:pPr>
            <a:r>
              <a:rPr b="0" i="1" lang="en-US" sz="44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Take this with you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3" name="Google Shape;323;p14"/>
          <p:cNvSpPr/>
          <p:nvPr/>
        </p:nvSpPr>
        <p:spPr>
          <a:xfrm>
            <a:off x="548640" y="1463040"/>
            <a:ext cx="731520" cy="4572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14"/>
          <p:cNvSpPr/>
          <p:nvPr/>
        </p:nvSpPr>
        <p:spPr>
          <a:xfrm>
            <a:off x="548640" y="16459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Bookmark these — you'll use them weekly.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5" name="Google Shape;325;p14"/>
          <p:cNvSpPr/>
          <p:nvPr/>
        </p:nvSpPr>
        <p:spPr>
          <a:xfrm>
            <a:off x="548640" y="23774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Lucide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14"/>
          <p:cNvSpPr/>
          <p:nvPr/>
        </p:nvSpPr>
        <p:spPr>
          <a:xfrm>
            <a:off x="2926080" y="237744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lucide.dev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7" name="Google Shape;327;p14"/>
          <p:cNvSpPr/>
          <p:nvPr/>
        </p:nvSpPr>
        <p:spPr>
          <a:xfrm>
            <a:off x="6217920" y="237744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Font Awesome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8" name="Google Shape;328;p14"/>
          <p:cNvSpPr/>
          <p:nvPr/>
        </p:nvSpPr>
        <p:spPr>
          <a:xfrm>
            <a:off x="8595360" y="237744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fontawesome.com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9" name="Google Shape;329;p14"/>
          <p:cNvSpPr/>
          <p:nvPr/>
        </p:nvSpPr>
        <p:spPr>
          <a:xfrm>
            <a:off x="548640" y="301752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Bootstrap Icons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0" name="Google Shape;330;p14"/>
          <p:cNvSpPr/>
          <p:nvPr/>
        </p:nvSpPr>
        <p:spPr>
          <a:xfrm>
            <a:off x="2926080" y="301752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icons.getbootstrap.com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4"/>
          <p:cNvSpPr/>
          <p:nvPr/>
        </p:nvSpPr>
        <p:spPr>
          <a:xfrm>
            <a:off x="6217920" y="301752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Heroicons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14"/>
          <p:cNvSpPr/>
          <p:nvPr/>
        </p:nvSpPr>
        <p:spPr>
          <a:xfrm>
            <a:off x="8595360" y="301752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heroicons.com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4"/>
          <p:cNvSpPr/>
          <p:nvPr/>
        </p:nvSpPr>
        <p:spPr>
          <a:xfrm>
            <a:off x="548640" y="365760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SF Symbols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4"/>
          <p:cNvSpPr/>
          <p:nvPr/>
        </p:nvSpPr>
        <p:spPr>
          <a:xfrm>
            <a:off x="2926080" y="365760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developer.apple.com/sf-symbols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5" name="Google Shape;335;p14"/>
          <p:cNvSpPr/>
          <p:nvPr/>
        </p:nvSpPr>
        <p:spPr>
          <a:xfrm>
            <a:off x="6217920" y="365760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Material Symbols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6" name="Google Shape;336;p14"/>
          <p:cNvSpPr/>
          <p:nvPr/>
        </p:nvSpPr>
        <p:spPr>
          <a:xfrm>
            <a:off x="8595360" y="365760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fonts.google.com/icons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7" name="Google Shape;337;p14"/>
          <p:cNvSpPr/>
          <p:nvPr/>
        </p:nvSpPr>
        <p:spPr>
          <a:xfrm>
            <a:off x="548640" y="429768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Lordicon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8" name="Google Shape;338;p14"/>
          <p:cNvSpPr/>
          <p:nvPr/>
        </p:nvSpPr>
        <p:spPr>
          <a:xfrm>
            <a:off x="2926080" y="429768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lordicon.com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9" name="Google Shape;339;p14"/>
          <p:cNvSpPr/>
          <p:nvPr/>
        </p:nvSpPr>
        <p:spPr>
          <a:xfrm>
            <a:off x="6217920" y="429768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Iconify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0" name="Google Shape;340;p14"/>
          <p:cNvSpPr/>
          <p:nvPr/>
        </p:nvSpPr>
        <p:spPr>
          <a:xfrm>
            <a:off x="8595360" y="429768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icon-sets.iconify.design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1" name="Google Shape;341;p14"/>
          <p:cNvSpPr/>
          <p:nvPr/>
        </p:nvSpPr>
        <p:spPr>
          <a:xfrm>
            <a:off x="548640" y="493776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Phosphor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2" name="Google Shape;342;p14"/>
          <p:cNvSpPr/>
          <p:nvPr/>
        </p:nvSpPr>
        <p:spPr>
          <a:xfrm>
            <a:off x="2926080" y="493776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phosphoricons.com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4"/>
          <p:cNvSpPr/>
          <p:nvPr/>
        </p:nvSpPr>
        <p:spPr>
          <a:xfrm>
            <a:off x="6217920" y="4937760"/>
            <a:ext cx="2286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Tabler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4"/>
          <p:cNvSpPr/>
          <p:nvPr/>
        </p:nvSpPr>
        <p:spPr>
          <a:xfrm>
            <a:off x="8595360" y="4937760"/>
            <a:ext cx="31089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400"/>
              <a:buFont typeface="Calibri"/>
              <a:buNone/>
            </a:pPr>
            <a:r>
              <a:rPr b="0" i="1" lang="en-US" sz="14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tabler.io/icons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5" name="Google Shape;345;p14"/>
          <p:cNvSpPr/>
          <p:nvPr/>
        </p:nvSpPr>
        <p:spPr>
          <a:xfrm>
            <a:off x="548640" y="5943600"/>
            <a:ext cx="73152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400"/>
              <a:buFont typeface="Georgia"/>
              <a:buNone/>
            </a:pPr>
            <a:r>
              <a:rPr b="0" i="1" lang="en-US" sz="24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Questions?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14"/>
          <p:cNvSpPr/>
          <p:nvPr/>
        </p:nvSpPr>
        <p:spPr>
          <a:xfrm>
            <a:off x="7315200" y="612648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EQC Institute  ·  Tim Daly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4000"/>
              <a:buFont typeface="Georgia"/>
              <a:buNone/>
            </a:pPr>
            <a:r>
              <a:rPr b="0" i="1" lang="en-US" sz="4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So what's an icon?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2"/>
          <p:cNvSpPr/>
          <p:nvPr/>
        </p:nvSpPr>
        <p:spPr>
          <a:xfrm>
            <a:off x="548640" y="118872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A tiny visual shorthand. It replaces words, signals action, or anchors meaning.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2"/>
          <p:cNvSpPr/>
          <p:nvPr/>
        </p:nvSpPr>
        <p:spPr>
          <a:xfrm>
            <a:off x="548640" y="2194560"/>
            <a:ext cx="3200400" cy="402336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3" name="Google Shape;3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2960" y="246888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2"/>
          <p:cNvSpPr/>
          <p:nvPr/>
        </p:nvSpPr>
        <p:spPr>
          <a:xfrm>
            <a:off x="822960" y="329184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0" i="1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Symbol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822960" y="3840480"/>
            <a:ext cx="274320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An abstract mark that carries meaning. ✓ = done. × = close. ♥ = love. Universal-ish.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4572000" y="2194560"/>
            <a:ext cx="3200400" cy="402336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7" name="Google Shape;3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846320" y="246888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"/>
          <p:cNvSpPr/>
          <p:nvPr/>
        </p:nvSpPr>
        <p:spPr>
          <a:xfrm>
            <a:off x="4846320" y="329184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0" i="1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Icon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2"/>
          <p:cNvSpPr/>
          <p:nvPr/>
        </p:nvSpPr>
        <p:spPr>
          <a:xfrm>
            <a:off x="4846320" y="3840480"/>
            <a:ext cx="274320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 visual symbol used in a specific UI or design context. Recognisable at small sizes, simple, single-purpose.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" name="Google Shape;40;p2"/>
          <p:cNvSpPr/>
          <p:nvPr/>
        </p:nvSpPr>
        <p:spPr>
          <a:xfrm>
            <a:off x="8595360" y="2194560"/>
            <a:ext cx="3200400" cy="402336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1" name="Google Shape;4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869680" y="246888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42" name="Google Shape;42;p2"/>
          <p:cNvSpPr/>
          <p:nvPr/>
        </p:nvSpPr>
        <p:spPr>
          <a:xfrm>
            <a:off x="8869680" y="3291840"/>
            <a:ext cx="2743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0" i="1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Pictogram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Google Shape;43;p2"/>
          <p:cNvSpPr/>
          <p:nvPr/>
        </p:nvSpPr>
        <p:spPr>
          <a:xfrm>
            <a:off x="8869680" y="3840480"/>
            <a:ext cx="2743200" cy="21945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 picture that represents a real-world object. Bathroom signs, exit signs, airport wayfinding.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2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4000"/>
              <a:buFont typeface="Georgia"/>
              <a:buNone/>
            </a:pPr>
            <a:r>
              <a:rPr b="0" i="1" lang="en-US" sz="4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Why icons matter</a:t>
            </a:r>
            <a:endParaRPr b="0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3"/>
          <p:cNvSpPr/>
          <p:nvPr/>
        </p:nvSpPr>
        <p:spPr>
          <a:xfrm>
            <a:off x="548640" y="118872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Good icons reduce cognitive load. Bad icons add it.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3"/>
          <p:cNvSpPr/>
          <p:nvPr/>
        </p:nvSpPr>
        <p:spPr>
          <a:xfrm>
            <a:off x="548640" y="2194560"/>
            <a:ext cx="822960" cy="822960"/>
          </a:xfrm>
          <a:prstGeom prst="ellipse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3" name="Google Shape;53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3232" y="235915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"/>
          <p:cNvSpPr/>
          <p:nvPr/>
        </p:nvSpPr>
        <p:spPr>
          <a:xfrm>
            <a:off x="1554480" y="2194560"/>
            <a:ext cx="10058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Speed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3"/>
          <p:cNvSpPr/>
          <p:nvPr/>
        </p:nvSpPr>
        <p:spPr>
          <a:xfrm>
            <a:off x="1554480" y="265176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Users scan icons faster than text. A trash can means delete in any language.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3"/>
          <p:cNvSpPr/>
          <p:nvPr/>
        </p:nvSpPr>
        <p:spPr>
          <a:xfrm>
            <a:off x="548640" y="3246120"/>
            <a:ext cx="822960" cy="822960"/>
          </a:xfrm>
          <a:prstGeom prst="ellipse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7" name="Google Shape;5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232" y="341071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"/>
          <p:cNvSpPr/>
          <p:nvPr/>
        </p:nvSpPr>
        <p:spPr>
          <a:xfrm>
            <a:off x="1554480" y="3246120"/>
            <a:ext cx="10058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Accessibility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3"/>
          <p:cNvSpPr/>
          <p:nvPr/>
        </p:nvSpPr>
        <p:spPr>
          <a:xfrm>
            <a:off x="1554480" y="370332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Pair icons with labels for clarity across languages, literacy levels, and screen readers.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3"/>
          <p:cNvSpPr/>
          <p:nvPr/>
        </p:nvSpPr>
        <p:spPr>
          <a:xfrm>
            <a:off x="548640" y="4297680"/>
            <a:ext cx="822960" cy="822960"/>
          </a:xfrm>
          <a:prstGeom prst="ellipse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1" name="Google Shape;6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13232" y="446227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3"/>
          <p:cNvSpPr/>
          <p:nvPr/>
        </p:nvSpPr>
        <p:spPr>
          <a:xfrm>
            <a:off x="1554480" y="4297680"/>
            <a:ext cx="10058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Brand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3"/>
          <p:cNvSpPr/>
          <p:nvPr/>
        </p:nvSpPr>
        <p:spPr>
          <a:xfrm>
            <a:off x="1554480" y="475488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Icon style is part of your design system. Outlined vs filled vs duotone says something.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3"/>
          <p:cNvSpPr/>
          <p:nvPr/>
        </p:nvSpPr>
        <p:spPr>
          <a:xfrm>
            <a:off x="548640" y="5349240"/>
            <a:ext cx="822960" cy="822960"/>
          </a:xfrm>
          <a:prstGeom prst="ellipse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5" name="Google Shape;65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13232" y="551383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3"/>
          <p:cNvSpPr/>
          <p:nvPr/>
        </p:nvSpPr>
        <p:spPr>
          <a:xfrm>
            <a:off x="1554480" y="5349240"/>
            <a:ext cx="1005840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1" i="0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Hierarchy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1554480" y="580644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Icons direct the eye. They group, separate, and emphasise without screaming.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3600"/>
              <a:buFont typeface="Georgia"/>
              <a:buNone/>
            </a:pPr>
            <a:r>
              <a:rPr b="0" i="1" lang="en-US" sz="3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System icons — already on the device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4"/>
          <p:cNvSpPr/>
          <p:nvPr/>
        </p:nvSpPr>
        <p:spPr>
          <a:xfrm>
            <a:off x="548640" y="114300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500"/>
              <a:buFont typeface="Calibri"/>
              <a:buNone/>
            </a:pPr>
            <a:r>
              <a:rPr b="0" i="0" lang="en-US" sz="15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Apple's SF Symbols and Google's Material Symbols ship with the OS. Free, official, optimised.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4"/>
          <p:cNvSpPr/>
          <p:nvPr/>
        </p:nvSpPr>
        <p:spPr>
          <a:xfrm>
            <a:off x="548640" y="1828800"/>
            <a:ext cx="5486400" cy="4389120"/>
          </a:xfrm>
          <a:prstGeom prst="rect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7" name="Google Shape;7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2960" y="210312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/>
          <p:nvPr/>
        </p:nvSpPr>
        <p:spPr>
          <a:xfrm>
            <a:off x="1645920" y="21031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SF Symbols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"/>
          <p:cNvSpPr/>
          <p:nvPr/>
        </p:nvSpPr>
        <p:spPr>
          <a:xfrm>
            <a:off x="1645920" y="2606040"/>
            <a:ext cx="3657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Apple — iOS, macOS, watchOS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4"/>
          <p:cNvSpPr/>
          <p:nvPr/>
        </p:nvSpPr>
        <p:spPr>
          <a:xfrm>
            <a:off x="822960" y="3200400"/>
            <a:ext cx="493776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6,000+ icons, multiple weights</a:t>
            </a:r>
            <a:b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Free Mac app: SF Symbols.app</a:t>
            </a:r>
            <a:b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Use in: Swift, SwiftUI, Figma</a:t>
            </a:r>
            <a:b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Best for: Apple-platform UI</a:t>
            </a:r>
            <a:b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developer.apple.com/sf-symbols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4"/>
          <p:cNvSpPr/>
          <p:nvPr/>
        </p:nvSpPr>
        <p:spPr>
          <a:xfrm>
            <a:off x="6309360" y="1828800"/>
            <a:ext cx="5486400" cy="438912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2" name="Google Shape;8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83680" y="2103120"/>
            <a:ext cx="640080" cy="64008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4"/>
          <p:cNvSpPr/>
          <p:nvPr/>
        </p:nvSpPr>
        <p:spPr>
          <a:xfrm>
            <a:off x="7406640" y="2103120"/>
            <a:ext cx="365760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Material Symbols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4"/>
          <p:cNvSpPr/>
          <p:nvPr/>
        </p:nvSpPr>
        <p:spPr>
          <a:xfrm>
            <a:off x="7406640" y="2606040"/>
            <a:ext cx="36576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Google — Android, Web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4"/>
          <p:cNvSpPr/>
          <p:nvPr/>
        </p:nvSpPr>
        <p:spPr>
          <a:xfrm>
            <a:off x="6583680" y="3200400"/>
            <a:ext cx="4937760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3,000+ icons, variable font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Adjust fill, weight, grade, size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Use in: Android, web, Flutter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Best for: cross-platform UI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fonts.google.com/icons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4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04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/>
          <p:nvPr/>
        </p:nvSpPr>
        <p:spPr>
          <a:xfrm>
            <a:off x="548640" y="457200"/>
            <a:ext cx="73152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4800"/>
              <a:buFont typeface="Georgia"/>
              <a:buNone/>
            </a:pPr>
            <a:r>
              <a:rPr b="0" i="1" lang="en-US" sz="48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Lucide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548640" y="118872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The clean, consistent, open-source workhorse.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8686800" y="365760"/>
            <a:ext cx="1097280" cy="1097280"/>
          </a:xfrm>
          <a:prstGeom prst="ellipse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95" name="Google Shape;9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69680" y="548640"/>
            <a:ext cx="73152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5"/>
          <p:cNvSpPr/>
          <p:nvPr/>
        </p:nvSpPr>
        <p:spPr>
          <a:xfrm>
            <a:off x="548640" y="2103120"/>
            <a:ext cx="59436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What it is</a:t>
            </a:r>
            <a:b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Fork of Feather Icons. 1,500+ outlined SVGs. Single visual style.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Why people love it</a:t>
            </a:r>
            <a:b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MIT licensed, framework-agnostic, packaged for React, Vue, Svelte, Solid, Angular.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Best for</a:t>
            </a:r>
            <a:b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Modern web apps, dashboards, anything with a clean line-art aesthetic.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5"/>
          <p:cNvSpPr/>
          <p:nvPr/>
        </p:nvSpPr>
        <p:spPr>
          <a:xfrm>
            <a:off x="6766560" y="2103120"/>
            <a:ext cx="4937760" cy="4023360"/>
          </a:xfrm>
          <a:prstGeom prst="rect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5"/>
          <p:cNvSpPr/>
          <p:nvPr/>
        </p:nvSpPr>
        <p:spPr>
          <a:xfrm>
            <a:off x="6949440" y="219456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Install &amp; use (React)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6949440" y="2606040"/>
            <a:ext cx="4572000" cy="3474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300"/>
              <a:buFont typeface="Consolas"/>
              <a:buNone/>
            </a:pPr>
            <a:r>
              <a:rPr b="0" i="0" lang="en-US" sz="1300" u="none" cap="none" strike="noStrike">
                <a:solidFill>
                  <a:srgbClr val="FF6B35"/>
                </a:solidFill>
                <a:latin typeface="Consolas"/>
                <a:ea typeface="Consolas"/>
                <a:cs typeface="Consolas"/>
                <a:sym typeface="Consolas"/>
              </a:rPr>
              <a:t>npm install lucide-react</a:t>
            </a:r>
            <a:br>
              <a:rPr b="0" i="0" lang="en-US" sz="1300" u="none" cap="none" strike="noStrike">
                <a:solidFill>
                  <a:srgbClr val="FF6B35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b="0" i="0" lang="en-US" sz="1300" u="none" cap="none" strike="noStrike">
                <a:solidFill>
                  <a:srgbClr val="FF6B35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300"/>
              <a:buFont typeface="Consolas"/>
              <a:buNone/>
            </a:pPr>
            <a: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import { Heart, Star,</a:t>
            </a:r>
            <a:b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  Search, Menu } from</a:t>
            </a:r>
            <a:b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  'lucide-react'</a:t>
            </a:r>
            <a:b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300"/>
              <a:buFont typeface="Consolas"/>
              <a:buNone/>
            </a:pPr>
            <a: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&lt;Heart size={24}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300"/>
              <a:buFont typeface="Consolas"/>
              <a:buNone/>
            </a:pPr>
            <a: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  color="#ff6b35"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300"/>
              <a:buFont typeface="Consolas"/>
              <a:buNone/>
            </a:pPr>
            <a:r>
              <a:rPr b="0" i="0" lang="en-US" sz="13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  strokeWidth={2} /&gt;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548640" y="612648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lucide.dev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05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"/>
          <p:cNvSpPr/>
          <p:nvPr/>
        </p:nvSpPr>
        <p:spPr>
          <a:xfrm>
            <a:off x="548640" y="457200"/>
            <a:ext cx="82296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4800"/>
              <a:buFont typeface="Georgia"/>
              <a:buNone/>
            </a:pPr>
            <a:r>
              <a:rPr b="0" i="1" lang="en-US" sz="48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Font Awesome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6"/>
          <p:cNvSpPr/>
          <p:nvPr/>
        </p:nvSpPr>
        <p:spPr>
          <a:xfrm>
            <a:off x="548640" y="118872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The OG. Massive library, multiple styles, freemium model.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6"/>
          <p:cNvSpPr/>
          <p:nvPr/>
        </p:nvSpPr>
        <p:spPr>
          <a:xfrm>
            <a:off x="8686800" y="365760"/>
            <a:ext cx="1097280" cy="1097280"/>
          </a:xfrm>
          <a:prstGeom prst="ellipse">
            <a:avLst/>
          </a:prstGeom>
          <a:solidFill>
            <a:srgbClr val="538DD5"/>
          </a:solidFill>
          <a:ln cap="flat" cmpd="sng" w="12700">
            <a:solidFill>
              <a:srgbClr val="538D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0" name="Google Shape;11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69680" y="548640"/>
            <a:ext cx="73152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6"/>
          <p:cNvSpPr/>
          <p:nvPr/>
        </p:nvSpPr>
        <p:spPr>
          <a:xfrm>
            <a:off x="548640" y="2011680"/>
            <a:ext cx="822960" cy="822960"/>
          </a:xfrm>
          <a:prstGeom prst="rect">
            <a:avLst/>
          </a:prstGeom>
          <a:solidFill>
            <a:srgbClr val="EAE5DC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2" name="Google Shape;11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232" y="217627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6"/>
          <p:cNvSpPr/>
          <p:nvPr/>
        </p:nvSpPr>
        <p:spPr>
          <a:xfrm>
            <a:off x="1508760" y="2011680"/>
            <a:ext cx="822960" cy="822960"/>
          </a:xfrm>
          <a:prstGeom prst="rect">
            <a:avLst/>
          </a:prstGeom>
          <a:solidFill>
            <a:srgbClr val="EAE5DC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4" name="Google Shape;114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673352" y="217627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6"/>
          <p:cNvSpPr/>
          <p:nvPr/>
        </p:nvSpPr>
        <p:spPr>
          <a:xfrm>
            <a:off x="2468880" y="2011680"/>
            <a:ext cx="822960" cy="822960"/>
          </a:xfrm>
          <a:prstGeom prst="rect">
            <a:avLst/>
          </a:prstGeom>
          <a:solidFill>
            <a:srgbClr val="EAE5DC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6" name="Google Shape;116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633472" y="217627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6"/>
          <p:cNvSpPr/>
          <p:nvPr/>
        </p:nvSpPr>
        <p:spPr>
          <a:xfrm>
            <a:off x="3429000" y="2011680"/>
            <a:ext cx="822960" cy="822960"/>
          </a:xfrm>
          <a:prstGeom prst="rect">
            <a:avLst/>
          </a:prstGeom>
          <a:solidFill>
            <a:srgbClr val="EAE5DC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8" name="Google Shape;118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593592" y="217627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6"/>
          <p:cNvSpPr/>
          <p:nvPr/>
        </p:nvSpPr>
        <p:spPr>
          <a:xfrm>
            <a:off x="4389120" y="2011680"/>
            <a:ext cx="822960" cy="822960"/>
          </a:xfrm>
          <a:prstGeom prst="rect">
            <a:avLst/>
          </a:prstGeom>
          <a:solidFill>
            <a:srgbClr val="EAE5DC"/>
          </a:solidFill>
          <a:ln cap="flat" cmpd="sng" w="9525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20" name="Google Shape;120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553712" y="2176272"/>
            <a:ext cx="493776" cy="493776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6"/>
          <p:cNvSpPr/>
          <p:nvPr/>
        </p:nvSpPr>
        <p:spPr>
          <a:xfrm>
            <a:off x="548640" y="3200400"/>
            <a:ext cx="73152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Free tier: </a:t>
            </a: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2,000+ icons across solid, regular, brands.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Pro: </a:t>
            </a: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30,000+ icons, 6 styles (light, thin, duotone, sharp).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Use it via: </a:t>
            </a: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CDN &lt;i&gt; tags, npm packages, SVG sprites.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1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Brand icons: </a:t>
            </a: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covers basically every social/tech logo (free).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"/>
          <p:cNvSpPr/>
          <p:nvPr/>
        </p:nvSpPr>
        <p:spPr>
          <a:xfrm>
            <a:off x="8046720" y="3108960"/>
            <a:ext cx="3657600" cy="2743200"/>
          </a:xfrm>
          <a:prstGeom prst="rect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6"/>
          <p:cNvSpPr/>
          <p:nvPr/>
        </p:nvSpPr>
        <p:spPr>
          <a:xfrm>
            <a:off x="8183880" y="3200400"/>
            <a:ext cx="3383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Quickest way: CDN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6"/>
          <p:cNvSpPr/>
          <p:nvPr/>
        </p:nvSpPr>
        <p:spPr>
          <a:xfrm>
            <a:off x="8183880" y="3520440"/>
            <a:ext cx="338328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100"/>
              <a:buFont typeface="Consolas"/>
              <a:buNone/>
            </a:pPr>
            <a:r>
              <a:rPr b="0" i="0" lang="en-US" sz="11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&lt;link rel="stylesheet"</a:t>
            </a:r>
            <a:br>
              <a:rPr b="0" i="0" lang="en-US" sz="11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i="0" lang="en-US" sz="11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  href="...fontawesome/</a:t>
            </a:r>
            <a:br>
              <a:rPr b="0" i="0" lang="en-US" sz="11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0" i="0" lang="en-US" sz="11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  6.5.0/all.css"&gt;</a:t>
            </a:r>
            <a:br>
              <a:rPr b="0" i="0" lang="en-US" sz="11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b="0" i="0" lang="en-US" sz="11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100"/>
              <a:buFont typeface="Consolas"/>
              <a:buNone/>
            </a:pPr>
            <a:r>
              <a:rPr b="0" i="0" lang="en-US" sz="1100" u="none" cap="none" strike="noStrike">
                <a:solidFill>
                  <a:srgbClr val="FF6B35"/>
                </a:solidFill>
                <a:latin typeface="Consolas"/>
                <a:ea typeface="Consolas"/>
                <a:cs typeface="Consolas"/>
                <a:sym typeface="Consolas"/>
              </a:rPr>
              <a:t>&lt;i class="fa-solid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100"/>
              <a:buFont typeface="Consolas"/>
              <a:buNone/>
            </a:pPr>
            <a:r>
              <a:rPr b="0" i="0" lang="en-US" sz="1100" u="none" cap="none" strike="noStrike">
                <a:solidFill>
                  <a:srgbClr val="FF6B35"/>
                </a:solidFill>
                <a:latin typeface="Consolas"/>
                <a:ea typeface="Consolas"/>
                <a:cs typeface="Consolas"/>
                <a:sym typeface="Consolas"/>
              </a:rPr>
              <a:t>  fa-house"&gt;&lt;/i&gt;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6"/>
          <p:cNvSpPr/>
          <p:nvPr/>
        </p:nvSpPr>
        <p:spPr>
          <a:xfrm>
            <a:off x="548640" y="612648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fontawesome.com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06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/>
          <p:nvPr/>
        </p:nvSpPr>
        <p:spPr>
          <a:xfrm>
            <a:off x="548640" y="457200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4800"/>
              <a:buFont typeface="Georgia"/>
              <a:buNone/>
            </a:pPr>
            <a:r>
              <a:rPr b="0" i="1" lang="en-US" sz="48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Bootstrap Icons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7"/>
          <p:cNvSpPr/>
          <p:nvPr/>
        </p:nvSpPr>
        <p:spPr>
          <a:xfrm>
            <a:off x="548640" y="118872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Free, MIT-licensed, made by the Bootstrap team. Plays well with everything.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7"/>
          <p:cNvSpPr/>
          <p:nvPr/>
        </p:nvSpPr>
        <p:spPr>
          <a:xfrm>
            <a:off x="8686800" y="365760"/>
            <a:ext cx="1097280" cy="1097280"/>
          </a:xfrm>
          <a:prstGeom prst="ellipse">
            <a:avLst/>
          </a:prstGeom>
          <a:solidFill>
            <a:srgbClr val="7C3AED"/>
          </a:solidFill>
          <a:ln cap="flat" cmpd="sng" w="12700">
            <a:solidFill>
              <a:srgbClr val="7C3AE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35" name="Google Shape;135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69680" y="548640"/>
            <a:ext cx="73152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7"/>
          <p:cNvSpPr/>
          <p:nvPr/>
        </p:nvSpPr>
        <p:spPr>
          <a:xfrm>
            <a:off x="548640" y="2103120"/>
            <a:ext cx="594360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What you get</a:t>
            </a:r>
            <a:b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2,000+ icons. Each one available as SVG, web font, or React component.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Why pick it</a:t>
            </a:r>
            <a:b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Totally free. No account. Drop into any project regardless of whether you're using Bootstrap.</a:t>
            </a: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600"/>
              <a:buFont typeface="Calibri"/>
              <a:buNone/>
            </a:pPr>
            <a: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Best for</a:t>
            </a:r>
            <a:br>
              <a:rPr b="1" i="0" lang="en-US" sz="16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None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Quick prototypes, admin dashboards, anything Bootstrap-flavoured.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"/>
          <p:cNvSpPr/>
          <p:nvPr/>
        </p:nvSpPr>
        <p:spPr>
          <a:xfrm>
            <a:off x="6766560" y="2103120"/>
            <a:ext cx="4937760" cy="4023360"/>
          </a:xfrm>
          <a:prstGeom prst="rect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7"/>
          <p:cNvSpPr/>
          <p:nvPr/>
        </p:nvSpPr>
        <p:spPr>
          <a:xfrm>
            <a:off x="6949440" y="2194560"/>
            <a:ext cx="45720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EAE5DC"/>
                </a:solidFill>
                <a:latin typeface="Calibri"/>
                <a:ea typeface="Calibri"/>
                <a:cs typeface="Calibri"/>
                <a:sym typeface="Calibri"/>
              </a:rPr>
              <a:t>Three ways to use it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7"/>
          <p:cNvSpPr/>
          <p:nvPr/>
        </p:nvSpPr>
        <p:spPr>
          <a:xfrm>
            <a:off x="6949440" y="2606040"/>
            <a:ext cx="4572000" cy="3474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EAE5DC"/>
                </a:solidFill>
                <a:latin typeface="Consolas"/>
                <a:ea typeface="Consolas"/>
                <a:cs typeface="Consolas"/>
                <a:sym typeface="Consolas"/>
              </a:rPr>
              <a:t>// 1. Web font (CDN)</a:t>
            </a:r>
            <a:br>
              <a:rPr b="0" i="0" lang="en-US" sz="1200" u="none" cap="none" strike="noStrike">
                <a:solidFill>
                  <a:srgbClr val="EAE5DC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&lt;i class="bi bi-heart"&gt;&lt;/i&gt;</a:t>
            </a:r>
            <a:br>
              <a:rPr b="0" i="0" lang="en-US" sz="12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b="0" i="0" lang="en-US" sz="12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EAE5DC"/>
                </a:solidFill>
                <a:latin typeface="Consolas"/>
                <a:ea typeface="Consolas"/>
                <a:cs typeface="Consolas"/>
                <a:sym typeface="Consolas"/>
              </a:rPr>
              <a:t>// 2. Inline SVG</a:t>
            </a:r>
            <a:br>
              <a:rPr b="0" i="0" lang="en-US" sz="1200" u="none" cap="none" strike="noStrike">
                <a:solidFill>
                  <a:srgbClr val="EAE5DC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  <a:t>&lt;svg ...&gt;...&lt;/svg&gt;</a:t>
            </a:r>
            <a:br>
              <a:rPr b="0" i="0" lang="en-US" sz="12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b="0" i="0" lang="en-US" sz="1200" u="none" cap="none" strike="noStrike">
                <a:solidFill>
                  <a:srgbClr val="FAF7F2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EAE5DC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EAE5DC"/>
                </a:solidFill>
                <a:latin typeface="Consolas"/>
                <a:ea typeface="Consolas"/>
                <a:cs typeface="Consolas"/>
                <a:sym typeface="Consolas"/>
              </a:rPr>
              <a:t>// 3. React</a:t>
            </a:r>
            <a:br>
              <a:rPr b="0" i="0" lang="en-US" sz="1200" u="none" cap="none" strike="noStrike">
                <a:solidFill>
                  <a:srgbClr val="EAE5DC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6B35"/>
                </a:solidFill>
                <a:latin typeface="Consolas"/>
                <a:ea typeface="Consolas"/>
                <a:cs typeface="Consolas"/>
                <a:sym typeface="Consolas"/>
              </a:rPr>
              <a:t>import { Heart } from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200"/>
              <a:buFont typeface="Consolas"/>
              <a:buNone/>
            </a:pPr>
            <a:r>
              <a:rPr b="0" i="0" lang="en-US" sz="1200" u="none" cap="none" strike="noStrike">
                <a:solidFill>
                  <a:srgbClr val="FF6B35"/>
                </a:solidFill>
                <a:latin typeface="Consolas"/>
                <a:ea typeface="Consolas"/>
                <a:cs typeface="Consolas"/>
                <a:sym typeface="Consolas"/>
              </a:rPr>
              <a:t> 'react-bootstrap-icons'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548640" y="612648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icons.getbootstrap.com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7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07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"/>
          <p:cNvSpPr/>
          <p:nvPr/>
        </p:nvSpPr>
        <p:spPr>
          <a:xfrm>
            <a:off x="548640" y="457200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4800"/>
              <a:buFont typeface="Georgia"/>
              <a:buNone/>
            </a:pPr>
            <a:r>
              <a:rPr b="0" i="1" lang="en-US" sz="48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Lordicon</a:t>
            </a:r>
            <a:endParaRPr b="0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8"/>
          <p:cNvSpPr/>
          <p:nvPr/>
        </p:nvSpPr>
        <p:spPr>
          <a:xfrm>
            <a:off x="548640" y="1188720"/>
            <a:ext cx="10058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Animated icons. Lottie + interactive triggers. Extra flavour for landing pages.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8"/>
          <p:cNvSpPr/>
          <p:nvPr/>
        </p:nvSpPr>
        <p:spPr>
          <a:xfrm>
            <a:off x="8686800" y="365760"/>
            <a:ext cx="1097280" cy="1097280"/>
          </a:xfrm>
          <a:prstGeom prst="ellipse">
            <a:avLst/>
          </a:prstGeom>
          <a:solidFill>
            <a:srgbClr val="2F9EA0"/>
          </a:solidFill>
          <a:ln cap="flat" cmpd="sng" w="12700">
            <a:solidFill>
              <a:srgbClr val="2F9EA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50" name="Google Shape;15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69680" y="548640"/>
            <a:ext cx="73152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8"/>
          <p:cNvSpPr/>
          <p:nvPr/>
        </p:nvSpPr>
        <p:spPr>
          <a:xfrm>
            <a:off x="548640" y="2103120"/>
            <a:ext cx="5394960" cy="3931920"/>
          </a:xfrm>
          <a:prstGeom prst="rect">
            <a:avLst/>
          </a:prstGeom>
          <a:solidFill>
            <a:srgbClr val="EAE5DC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8"/>
          <p:cNvSpPr/>
          <p:nvPr/>
        </p:nvSpPr>
        <p:spPr>
          <a:xfrm>
            <a:off x="777240" y="2240280"/>
            <a:ext cx="4937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200"/>
              <a:buFont typeface="Georgia"/>
              <a:buNone/>
            </a:pPr>
            <a:r>
              <a:rPr b="0" i="1" lang="en-US" sz="22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What's good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8"/>
          <p:cNvSpPr/>
          <p:nvPr/>
        </p:nvSpPr>
        <p:spPr>
          <a:xfrm>
            <a:off x="777240" y="2788920"/>
            <a:ext cx="493776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Animated by default — hover, click, on-load triggers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10,000+ icons across multiple styles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Lottie, GIF, PNG, SVG export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Web component for easy embedding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F1419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Customisable colours and stroke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8"/>
          <p:cNvSpPr/>
          <p:nvPr/>
        </p:nvSpPr>
        <p:spPr>
          <a:xfrm>
            <a:off x="6309360" y="2103120"/>
            <a:ext cx="5394960" cy="3931920"/>
          </a:xfrm>
          <a:prstGeom prst="rect">
            <a:avLst/>
          </a:prstGeom>
          <a:solidFill>
            <a:srgbClr val="0F1419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8"/>
          <p:cNvSpPr/>
          <p:nvPr/>
        </p:nvSpPr>
        <p:spPr>
          <a:xfrm>
            <a:off x="6537960" y="2240280"/>
            <a:ext cx="49377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2200"/>
              <a:buFont typeface="Georgia"/>
              <a:buNone/>
            </a:pPr>
            <a:r>
              <a:rPr b="0" i="1" lang="en-US" sz="2200" u="none" cap="none" strike="noStrike">
                <a:solidFill>
                  <a:srgbClr val="FAF7F2"/>
                </a:solidFill>
                <a:latin typeface="Georgia"/>
                <a:ea typeface="Georgia"/>
                <a:cs typeface="Georgia"/>
                <a:sym typeface="Georgia"/>
              </a:rPr>
              <a:t>Watch out</a:t>
            </a:r>
            <a:endParaRPr b="0" i="0" sz="2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8"/>
          <p:cNvSpPr/>
          <p:nvPr/>
        </p:nvSpPr>
        <p:spPr>
          <a:xfrm>
            <a:off x="6537960" y="2788920"/>
            <a:ext cx="4937760" cy="320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Most icons require a paid subscription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Animations can become noisy fast — use sparingly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Larger file size than static SVG icons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Performance hit if you load many on one page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FAF7F2"/>
              </a:buClr>
              <a:buSzPts val="1400"/>
              <a:buFont typeface="Calibri"/>
              <a:buChar char="•"/>
            </a:pPr>
            <a:r>
              <a:rPr b="0" i="0" lang="en-US" sz="1400" u="none" cap="none" strike="noStrike">
                <a:solidFill>
                  <a:srgbClr val="FAF7F2"/>
                </a:solidFill>
                <a:latin typeface="Calibri"/>
                <a:ea typeface="Calibri"/>
                <a:cs typeface="Calibri"/>
                <a:sym typeface="Calibri"/>
              </a:rPr>
              <a:t>Not a fit for utility UI — use static icons there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8"/>
          <p:cNvSpPr/>
          <p:nvPr/>
        </p:nvSpPr>
        <p:spPr>
          <a:xfrm>
            <a:off x="548640" y="6126480"/>
            <a:ext cx="5486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6B35"/>
              </a:buClr>
              <a:buSzPts val="1300"/>
              <a:buFont typeface="Calibri"/>
              <a:buNone/>
            </a:pPr>
            <a:r>
              <a:rPr b="0" i="1" lang="en-US" sz="1300" u="none" cap="none" strike="noStrike">
                <a:solidFill>
                  <a:srgbClr val="FF6B35"/>
                </a:solidFill>
                <a:latin typeface="Calibri"/>
                <a:ea typeface="Calibri"/>
                <a:cs typeface="Calibri"/>
                <a:sym typeface="Calibri"/>
              </a:rPr>
              <a:t>lordicon.com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8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08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AF7F2"/>
        </a:solid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9"/>
          <p:cNvSpPr/>
          <p:nvPr/>
        </p:nvSpPr>
        <p:spPr>
          <a:xfrm>
            <a:off x="548640" y="457200"/>
            <a:ext cx="10972800" cy="731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3600"/>
              <a:buFont typeface="Georgia"/>
              <a:buNone/>
            </a:pPr>
            <a:r>
              <a:rPr b="0" i="1" lang="en-US" sz="36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Other libraries worth knowing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9"/>
          <p:cNvSpPr/>
          <p:nvPr/>
        </p:nvSpPr>
        <p:spPr>
          <a:xfrm>
            <a:off x="548640" y="1188720"/>
            <a:ext cx="10972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600"/>
              <a:buFont typeface="Calibri"/>
              <a:buNone/>
            </a:pPr>
            <a:r>
              <a:rPr b="0" i="0" lang="en-US" sz="16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These come up constantly in real-world projects.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9"/>
          <p:cNvSpPr/>
          <p:nvPr/>
        </p:nvSpPr>
        <p:spPr>
          <a:xfrm>
            <a:off x="548640" y="2011680"/>
            <a:ext cx="3611880" cy="192024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9"/>
          <p:cNvSpPr/>
          <p:nvPr/>
        </p:nvSpPr>
        <p:spPr>
          <a:xfrm>
            <a:off x="548640" y="2011680"/>
            <a:ext cx="73152" cy="192024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"/>
          <p:cNvSpPr/>
          <p:nvPr/>
        </p:nvSpPr>
        <p:spPr>
          <a:xfrm>
            <a:off x="822960" y="219456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Heroicons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822960" y="2697480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Tailwind Labs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822960" y="3017520"/>
            <a:ext cx="3200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Outline + solid, MIT, designed to pair with Tailwind UI.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4343400" y="2011680"/>
            <a:ext cx="3611880" cy="192024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9"/>
          <p:cNvSpPr/>
          <p:nvPr/>
        </p:nvSpPr>
        <p:spPr>
          <a:xfrm>
            <a:off x="4343400" y="2011680"/>
            <a:ext cx="73152" cy="192024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9"/>
          <p:cNvSpPr/>
          <p:nvPr/>
        </p:nvSpPr>
        <p:spPr>
          <a:xfrm>
            <a:off x="4617720" y="219456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Phosphor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4617720" y="2697480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/>
          <p:nvPr/>
        </p:nvSpPr>
        <p:spPr>
          <a:xfrm>
            <a:off x="4617720" y="3017520"/>
            <a:ext cx="3200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6 weights (thin → fill). Beautiful, distinctive, free.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9"/>
          <p:cNvSpPr/>
          <p:nvPr/>
        </p:nvSpPr>
        <p:spPr>
          <a:xfrm>
            <a:off x="8138160" y="2011680"/>
            <a:ext cx="3611880" cy="192024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9"/>
          <p:cNvSpPr/>
          <p:nvPr/>
        </p:nvSpPr>
        <p:spPr>
          <a:xfrm>
            <a:off x="8138160" y="2011680"/>
            <a:ext cx="73152" cy="192024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9"/>
          <p:cNvSpPr/>
          <p:nvPr/>
        </p:nvSpPr>
        <p:spPr>
          <a:xfrm>
            <a:off x="8412480" y="219456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Tabler Icons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9"/>
          <p:cNvSpPr/>
          <p:nvPr/>
        </p:nvSpPr>
        <p:spPr>
          <a:xfrm>
            <a:off x="8412480" y="2697480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Open source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8412480" y="3017520"/>
            <a:ext cx="3200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5,800+ icons. Stroke-based. Free, MIT licensed.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9"/>
          <p:cNvSpPr/>
          <p:nvPr/>
        </p:nvSpPr>
        <p:spPr>
          <a:xfrm>
            <a:off x="548640" y="4114800"/>
            <a:ext cx="3611880" cy="192024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9"/>
          <p:cNvSpPr/>
          <p:nvPr/>
        </p:nvSpPr>
        <p:spPr>
          <a:xfrm>
            <a:off x="548640" y="4114800"/>
            <a:ext cx="73152" cy="192024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9"/>
          <p:cNvSpPr/>
          <p:nvPr/>
        </p:nvSpPr>
        <p:spPr>
          <a:xfrm>
            <a:off x="822960" y="429768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Feather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9"/>
          <p:cNvSpPr/>
          <p:nvPr/>
        </p:nvSpPr>
        <p:spPr>
          <a:xfrm>
            <a:off x="822960" y="4800600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Cole Bemis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9"/>
          <p:cNvSpPr/>
          <p:nvPr/>
        </p:nvSpPr>
        <p:spPr>
          <a:xfrm>
            <a:off x="822960" y="5120640"/>
            <a:ext cx="3200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The original minimal set. Lucide forked it for active dev.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>
            <a:off x="4343400" y="4114800"/>
            <a:ext cx="3611880" cy="192024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9"/>
          <p:cNvSpPr/>
          <p:nvPr/>
        </p:nvSpPr>
        <p:spPr>
          <a:xfrm>
            <a:off x="4343400" y="4114800"/>
            <a:ext cx="73152" cy="192024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9"/>
          <p:cNvSpPr/>
          <p:nvPr/>
        </p:nvSpPr>
        <p:spPr>
          <a:xfrm>
            <a:off x="4617720" y="429768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Iconify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4617720" y="4800600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Aggregator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4617720" y="5120640"/>
            <a:ext cx="3200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200,000+ icons from 150+ libraries through one API.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>
            <a:off x="8138160" y="4114800"/>
            <a:ext cx="3611880" cy="1920240"/>
          </a:xfrm>
          <a:prstGeom prst="rect">
            <a:avLst/>
          </a:prstGeom>
          <a:solidFill>
            <a:srgbClr val="FAF7F2"/>
          </a:solidFill>
          <a:ln cap="flat" cmpd="sng" w="12700">
            <a:solidFill>
              <a:srgbClr val="0F141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9"/>
          <p:cNvSpPr/>
          <p:nvPr/>
        </p:nvSpPr>
        <p:spPr>
          <a:xfrm>
            <a:off x="8138160" y="4114800"/>
            <a:ext cx="73152" cy="1920240"/>
          </a:xfrm>
          <a:prstGeom prst="rect">
            <a:avLst/>
          </a:prstGeom>
          <a:solidFill>
            <a:srgbClr val="FF6B35"/>
          </a:solidFill>
          <a:ln cap="flat" cmpd="sng" w="12700">
            <a:solidFill>
              <a:srgbClr val="FF6B3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9"/>
          <p:cNvSpPr/>
          <p:nvPr/>
        </p:nvSpPr>
        <p:spPr>
          <a:xfrm>
            <a:off x="8412480" y="4297680"/>
            <a:ext cx="3200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2000"/>
              <a:buFont typeface="Georgia"/>
              <a:buNone/>
            </a:pPr>
            <a:r>
              <a:rPr b="1" i="0" lang="en-US" sz="2000" u="none" cap="none" strike="noStrike">
                <a:solidFill>
                  <a:srgbClr val="0F1419"/>
                </a:solidFill>
                <a:latin typeface="Georgia"/>
                <a:ea typeface="Georgia"/>
                <a:cs typeface="Georgia"/>
                <a:sym typeface="Georgia"/>
              </a:rPr>
              <a:t>The Noun Project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/>
          <p:nvPr/>
        </p:nvSpPr>
        <p:spPr>
          <a:xfrm>
            <a:off x="8412480" y="4800600"/>
            <a:ext cx="3200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100"/>
              <a:buFont typeface="Calibri"/>
              <a:buNone/>
            </a:pPr>
            <a:r>
              <a:rPr b="0" i="1" lang="en-US" sz="1100" u="none" cap="none" strike="noStrike">
                <a:solidFill>
                  <a:srgbClr val="6B6B6B"/>
                </a:solidFill>
                <a:latin typeface="Calibri"/>
                <a:ea typeface="Calibri"/>
                <a:cs typeface="Calibri"/>
                <a:sym typeface="Calibri"/>
              </a:rPr>
              <a:t>Marketplace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/>
          <p:nvPr/>
        </p:nvSpPr>
        <p:spPr>
          <a:xfrm>
            <a:off x="8412480" y="5120640"/>
            <a:ext cx="32004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F1419"/>
              </a:buClr>
              <a:buSzPts val="1200"/>
              <a:buFont typeface="Calibri"/>
              <a:buNone/>
            </a:pPr>
            <a:r>
              <a:rPr b="0" i="0" lang="en-US" sz="1200" u="none" cap="none" strike="noStrike">
                <a:solidFill>
                  <a:srgbClr val="0F1419"/>
                </a:solidFill>
                <a:latin typeface="Calibri"/>
                <a:ea typeface="Calibri"/>
                <a:cs typeface="Calibri"/>
                <a:sym typeface="Calibri"/>
              </a:rPr>
              <a:t>Millions of icons. Attribution required (or pay).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9"/>
          <p:cNvSpPr/>
          <p:nvPr/>
        </p:nvSpPr>
        <p:spPr>
          <a:xfrm>
            <a:off x="10972800" y="6400800"/>
            <a:ext cx="9144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6B6B6B"/>
              </a:buClr>
              <a:buSzPts val="1200"/>
              <a:buFont typeface="Georgia"/>
              <a:buNone/>
            </a:pPr>
            <a:r>
              <a:rPr b="0" i="1" lang="en-US" sz="1200" u="none" cap="none" strike="noStrike">
                <a:solidFill>
                  <a:srgbClr val="6B6B6B"/>
                </a:solidFill>
                <a:latin typeface="Georgia"/>
                <a:ea typeface="Georgia"/>
                <a:cs typeface="Georgia"/>
                <a:sym typeface="Georgia"/>
              </a:rPr>
              <a:t>09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2026-05-06T00:08:01Z</dcterms:created>
  <dc:creator>Tim Daly — EQC</dc:creator>
</cp:coreProperties>
</file>